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Medium" charset="1" panose="02000000000000000000"/>
      <p:regular r:id="rId10"/>
    </p:embeddedFont>
    <p:embeddedFont>
      <p:font typeface="Poppins Medium Bold" charset="1" panose="02000000000000000000"/>
      <p:regular r:id="rId11"/>
    </p:embeddedFont>
    <p:embeddedFont>
      <p:font typeface="Nunito" charset="1" panose="00000000000000000000"/>
      <p:regular r:id="rId12"/>
    </p:embeddedFont>
    <p:embeddedFont>
      <p:font typeface="Nunito Bold" charset="1" panose="00000000000000000000"/>
      <p:regular r:id="rId13"/>
    </p:embeddedFont>
    <p:embeddedFont>
      <p:font typeface="Nunito Italics" charset="1" panose="00000000000000000000"/>
      <p:regular r:id="rId14"/>
    </p:embeddedFont>
    <p:embeddedFont>
      <p:font typeface="Nunito Bold Italics" charset="1" panose="00000000000000000000"/>
      <p:regular r:id="rId15"/>
    </p:embeddedFont>
    <p:embeddedFont>
      <p:font typeface="Nunito Extra-Light" charset="1" panose="00000000000000000000"/>
      <p:regular r:id="rId16"/>
    </p:embeddedFont>
    <p:embeddedFont>
      <p:font typeface="Nunito Extra-Light Italics" charset="1" panose="00000000000000000000"/>
      <p:regular r:id="rId17"/>
    </p:embeddedFont>
    <p:embeddedFont>
      <p:font typeface="Nunito Light" charset="1" panose="00000000000000000000"/>
      <p:regular r:id="rId18"/>
    </p:embeddedFont>
    <p:embeddedFont>
      <p:font typeface="Nunito Light Italics" charset="1" panose="00000000000000000000"/>
      <p:regular r:id="rId19"/>
    </p:embeddedFont>
    <p:embeddedFont>
      <p:font typeface="Nunito Medium" charset="1" panose="00000000000000000000"/>
      <p:regular r:id="rId20"/>
    </p:embeddedFont>
    <p:embeddedFont>
      <p:font typeface="Nunito Medium Italics" charset="1" panose="00000000000000000000"/>
      <p:regular r:id="rId21"/>
    </p:embeddedFont>
    <p:embeddedFont>
      <p:font typeface="Nunito Semi-Bold" charset="1" panose="00000000000000000000"/>
      <p:regular r:id="rId22"/>
    </p:embeddedFont>
    <p:embeddedFont>
      <p:font typeface="Nunito Semi-Bold Italics" charset="1" panose="00000000000000000000"/>
      <p:regular r:id="rId23"/>
    </p:embeddedFont>
    <p:embeddedFont>
      <p:font typeface="Nunito Ultra-Bold" charset="1" panose="00000000000000000000"/>
      <p:regular r:id="rId24"/>
    </p:embeddedFont>
    <p:embeddedFont>
      <p:font typeface="Nunito Ultra-Bold Italics" charset="1" panose="00000000000000000000"/>
      <p:regular r:id="rId25"/>
    </p:embeddedFont>
    <p:embeddedFont>
      <p:font typeface="Nunito Heavy" charset="1" panose="00000000000000000000"/>
      <p:regular r:id="rId26"/>
    </p:embeddedFont>
    <p:embeddedFont>
      <p:font typeface="Nunito Heavy Italic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2005738" y="2260462"/>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grpSp>
        <p:nvGrpSpPr>
          <p:cNvPr name="Group 3" id="3"/>
          <p:cNvGrpSpPr/>
          <p:nvPr/>
        </p:nvGrpSpPr>
        <p:grpSpPr>
          <a:xfrm rot="0">
            <a:off x="1538968" y="2036431"/>
            <a:ext cx="11330431" cy="6463149"/>
            <a:chOff x="0" y="0"/>
            <a:chExt cx="15107241" cy="8617531"/>
          </a:xfrm>
        </p:grpSpPr>
        <p:sp>
          <p:nvSpPr>
            <p:cNvPr name="TextBox 4" id="4"/>
            <p:cNvSpPr txBox="true"/>
            <p:nvPr/>
          </p:nvSpPr>
          <p:spPr>
            <a:xfrm rot="0">
              <a:off x="0" y="-9525"/>
              <a:ext cx="4915988" cy="619125"/>
            </a:xfrm>
            <a:prstGeom prst="rect">
              <a:avLst/>
            </a:prstGeom>
          </p:spPr>
          <p:txBody>
            <a:bodyPr anchor="t" rtlCol="false" tIns="0" lIns="0" bIns="0" rIns="0">
              <a:spAutoFit/>
            </a:bodyPr>
            <a:lstStyle/>
            <a:p>
              <a:pPr>
                <a:lnSpc>
                  <a:spcPts val="3600"/>
                </a:lnSpc>
              </a:pPr>
              <a:r>
                <a:rPr lang="en-US" sz="3000">
                  <a:solidFill>
                    <a:srgbClr val="10B5BF"/>
                  </a:solidFill>
                  <a:latin typeface="Poppins Medium"/>
                </a:rPr>
                <a:t>BSmart.netlify.app</a:t>
              </a:r>
            </a:p>
          </p:txBody>
        </p:sp>
        <p:sp>
          <p:nvSpPr>
            <p:cNvPr name="TextBox 5" id="5"/>
            <p:cNvSpPr txBox="true"/>
            <p:nvPr/>
          </p:nvSpPr>
          <p:spPr>
            <a:xfrm rot="0">
              <a:off x="0" y="2023731"/>
              <a:ext cx="15107241" cy="5310496"/>
            </a:xfrm>
            <a:prstGeom prst="rect">
              <a:avLst/>
            </a:prstGeom>
          </p:spPr>
          <p:txBody>
            <a:bodyPr anchor="t" rtlCol="false" tIns="0" lIns="0" bIns="0" rIns="0">
              <a:spAutoFit/>
            </a:bodyPr>
            <a:lstStyle/>
            <a:p>
              <a:pPr>
                <a:lnSpc>
                  <a:spcPts val="15400"/>
                </a:lnSpc>
              </a:pPr>
              <a:r>
                <a:rPr lang="en-US" sz="14000">
                  <a:solidFill>
                    <a:srgbClr val="FFFFFF"/>
                  </a:solidFill>
                  <a:latin typeface="Poppins Medium Bold"/>
                </a:rPr>
                <a:t>Teknologi SMART CITY</a:t>
              </a:r>
            </a:p>
          </p:txBody>
        </p:sp>
        <p:sp>
          <p:nvSpPr>
            <p:cNvPr name="TextBox 6" id="6"/>
            <p:cNvSpPr txBox="true"/>
            <p:nvPr/>
          </p:nvSpPr>
          <p:spPr>
            <a:xfrm rot="0">
              <a:off x="0" y="7996612"/>
              <a:ext cx="15107241" cy="622613"/>
            </a:xfrm>
            <a:prstGeom prst="rect">
              <a:avLst/>
            </a:prstGeom>
          </p:spPr>
          <p:txBody>
            <a:bodyPr anchor="t" rtlCol="false" tIns="0" lIns="0" bIns="0" rIns="0">
              <a:spAutoFit/>
            </a:bodyPr>
            <a:lstStyle/>
            <a:p>
              <a:pPr>
                <a:lnSpc>
                  <a:spcPts val="3919"/>
                </a:lnSpc>
              </a:pPr>
              <a:r>
                <a:rPr lang="en-US" sz="2799" spc="55">
                  <a:solidFill>
                    <a:srgbClr val="FFFFFF"/>
                  </a:solidFill>
                  <a:latin typeface="Poppins Medium"/>
                </a:rPr>
                <a:t>Inovasi dan Teknologi dibalik Smart City</a:t>
              </a:r>
            </a:p>
          </p:txBody>
        </p:sp>
      </p:grpSp>
      <p:sp>
        <p:nvSpPr>
          <p:cNvPr name="Freeform 7" id="7"/>
          <p:cNvSpPr/>
          <p:nvPr/>
        </p:nvSpPr>
        <p:spPr>
          <a:xfrm flipH="false" flipV="false" rot="0">
            <a:off x="8120896" y="-716402"/>
            <a:ext cx="3586584" cy="2976864"/>
          </a:xfrm>
          <a:custGeom>
            <a:avLst/>
            <a:gdLst/>
            <a:ahLst/>
            <a:cxnLst/>
            <a:rect r="r" b="b" t="t" l="l"/>
            <a:pathLst>
              <a:path h="2976864" w="3586584">
                <a:moveTo>
                  <a:pt x="0" y="0"/>
                </a:moveTo>
                <a:lnTo>
                  <a:pt x="3586583" y="0"/>
                </a:lnTo>
                <a:lnTo>
                  <a:pt x="3586583" y="2976864"/>
                </a:lnTo>
                <a:lnTo>
                  <a:pt x="0" y="2976864"/>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613130" y="1328132"/>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2"/>
            <a:stretch>
              <a:fillRect l="0" t="0" r="0" b="0"/>
            </a:stretch>
          </a:blipFill>
        </p:spPr>
      </p:sp>
      <p:grpSp>
        <p:nvGrpSpPr>
          <p:cNvPr name="Group 3" id="3"/>
          <p:cNvGrpSpPr/>
          <p:nvPr/>
        </p:nvGrpSpPr>
        <p:grpSpPr>
          <a:xfrm rot="0">
            <a:off x="1638300" y="1694119"/>
            <a:ext cx="6077873" cy="2565040"/>
            <a:chOff x="0" y="0"/>
            <a:chExt cx="8103830" cy="3420053"/>
          </a:xfrm>
        </p:grpSpPr>
        <p:sp>
          <p:nvSpPr>
            <p:cNvPr name="TextBox 4" id="4"/>
            <p:cNvSpPr txBox="true"/>
            <p:nvPr/>
          </p:nvSpPr>
          <p:spPr>
            <a:xfrm rot="0">
              <a:off x="0" y="2800928"/>
              <a:ext cx="8103830" cy="619125"/>
            </a:xfrm>
            <a:prstGeom prst="rect">
              <a:avLst/>
            </a:prstGeom>
          </p:spPr>
          <p:txBody>
            <a:bodyPr anchor="t" rtlCol="false" tIns="0" lIns="0" bIns="0" rIns="0">
              <a:spAutoFit/>
            </a:bodyPr>
            <a:lstStyle/>
            <a:p>
              <a:pPr>
                <a:lnSpc>
                  <a:spcPts val="3600"/>
                </a:lnSpc>
              </a:pPr>
              <a:r>
                <a:rPr lang="en-US" sz="3000">
                  <a:solidFill>
                    <a:srgbClr val="FFFFFF"/>
                  </a:solidFill>
                  <a:latin typeface="Poppins Medium"/>
                </a:rPr>
                <a:t>Yang Perlu Anda Ketahui</a:t>
              </a:r>
            </a:p>
          </p:txBody>
        </p:sp>
        <p:sp>
          <p:nvSpPr>
            <p:cNvPr name="TextBox 5" id="5"/>
            <p:cNvSpPr txBox="true"/>
            <p:nvPr/>
          </p:nvSpPr>
          <p:spPr>
            <a:xfrm rot="0">
              <a:off x="0" y="0"/>
              <a:ext cx="8103830" cy="1688990"/>
            </a:xfrm>
            <a:prstGeom prst="rect">
              <a:avLst/>
            </a:prstGeom>
          </p:spPr>
          <p:txBody>
            <a:bodyPr anchor="t" rtlCol="false" tIns="0" lIns="0" bIns="0" rIns="0">
              <a:spAutoFit/>
            </a:bodyPr>
            <a:lstStyle/>
            <a:p>
              <a:pPr>
                <a:lnSpc>
                  <a:spcPts val="9990"/>
                </a:lnSpc>
              </a:pPr>
              <a:r>
                <a:rPr lang="en-US" sz="8325">
                  <a:solidFill>
                    <a:srgbClr val="FFFFFF"/>
                  </a:solidFill>
                  <a:latin typeface="Poppins Medium Bold"/>
                </a:rPr>
                <a:t>Penjelasan</a:t>
              </a:r>
            </a:p>
          </p:txBody>
        </p:sp>
      </p:grpSp>
      <p:sp>
        <p:nvSpPr>
          <p:cNvPr name="TextBox 6" id="6"/>
          <p:cNvSpPr txBox="true"/>
          <p:nvPr/>
        </p:nvSpPr>
        <p:spPr>
          <a:xfrm rot="0">
            <a:off x="9144000" y="2119630"/>
            <a:ext cx="8356924" cy="5981066"/>
          </a:xfrm>
          <a:prstGeom prst="rect">
            <a:avLst/>
          </a:prstGeom>
        </p:spPr>
        <p:txBody>
          <a:bodyPr anchor="t" rtlCol="false" tIns="0" lIns="0" bIns="0" rIns="0">
            <a:spAutoFit/>
          </a:bodyPr>
          <a:lstStyle/>
          <a:p>
            <a:pPr algn="ctr">
              <a:lnSpc>
                <a:spcPts val="4759"/>
              </a:lnSpc>
            </a:pPr>
            <a:r>
              <a:rPr lang="en-US" sz="3399">
                <a:solidFill>
                  <a:srgbClr val="FFFFFF"/>
                </a:solidFill>
                <a:latin typeface="Nunito"/>
              </a:rPr>
              <a:t>Teknologi dan inovasi berperan penting dalam menciptakan dan mengembangkan smart city. Smart city adalah konsep perkotaan yang menggunakan teknologi informasi dan komunikasi (TIK) untuk meningkatkan efisiensi, produktivitas, kenyamanan, keamanan, dan keberlanjutan perkotaan. Berikut adalah beberapa teknologi dan inovasi yang mendukung perkembangan smart city: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618120" y="7566362"/>
            <a:ext cx="3282359" cy="3383875"/>
          </a:xfrm>
          <a:custGeom>
            <a:avLst/>
            <a:gdLst/>
            <a:ahLst/>
            <a:cxnLst/>
            <a:rect r="r" b="b" t="t" l="l"/>
            <a:pathLst>
              <a:path h="3383875" w="3282359">
                <a:moveTo>
                  <a:pt x="0" y="0"/>
                </a:moveTo>
                <a:lnTo>
                  <a:pt x="3282360" y="0"/>
                </a:lnTo>
                <a:lnTo>
                  <a:pt x="3282360" y="3383876"/>
                </a:lnTo>
                <a:lnTo>
                  <a:pt x="0" y="3383876"/>
                </a:lnTo>
                <a:lnTo>
                  <a:pt x="0" y="0"/>
                </a:lnTo>
                <a:close/>
              </a:path>
            </a:pathLst>
          </a:custGeom>
          <a:blipFill>
            <a:blip r:embed="rId2"/>
            <a:stretch>
              <a:fillRect l="0" t="0" r="0" b="0"/>
            </a:stretch>
          </a:blipFill>
        </p:spPr>
      </p:sp>
      <p:sp>
        <p:nvSpPr>
          <p:cNvPr name="TextBox 3" id="3"/>
          <p:cNvSpPr txBox="true"/>
          <p:nvPr/>
        </p:nvSpPr>
        <p:spPr>
          <a:xfrm rot="0">
            <a:off x="1195041" y="1519555"/>
            <a:ext cx="15897918" cy="7181216"/>
          </a:xfrm>
          <a:prstGeom prst="rect">
            <a:avLst/>
          </a:prstGeom>
        </p:spPr>
        <p:txBody>
          <a:bodyPr anchor="t" rtlCol="false" tIns="0" lIns="0" bIns="0" rIns="0">
            <a:spAutoFit/>
          </a:bodyPr>
          <a:lstStyle/>
          <a:p>
            <a:pPr>
              <a:lnSpc>
                <a:spcPts val="4759"/>
              </a:lnSpc>
            </a:pPr>
            <a:r>
              <a:rPr lang="en-US" sz="3399">
                <a:solidFill>
                  <a:srgbClr val="FFFFFF"/>
                </a:solidFill>
                <a:latin typeface="Nunito"/>
              </a:rPr>
              <a:t>1. Internet of Things (IoT): Teknologi ini memungkinkan objek-objek fisik seperti lampu jalan, sensor, kendaraan, dan perangkat lainnya terhubung dan saling berkomunikasi melalui internet. Dengan adanya IoT, kota dapat mengumpulkan data secara real-time dan menggunakan informasi ini untuk meningkatkan pelayanan dan pengambilan keputusan yang lebih cerdas.</a:t>
            </a:r>
          </a:p>
          <a:p>
            <a:pPr>
              <a:lnSpc>
                <a:spcPts val="4759"/>
              </a:lnSpc>
            </a:pPr>
          </a:p>
          <a:p>
            <a:pPr>
              <a:lnSpc>
                <a:spcPts val="4759"/>
              </a:lnSpc>
            </a:pPr>
            <a:r>
              <a:rPr lang="en-US" sz="3399">
                <a:solidFill>
                  <a:srgbClr val="FFFFFF"/>
                </a:solidFill>
                <a:latin typeface="Nunito"/>
              </a:rPr>
              <a:t>2. Jaringan Sensor dan Monitoring: Smart city dilengkapi dengan jaringan sensor yang mendeteksi berbagai hal, seperti lalu lintas, polusi udara, kebisingan, kelembaban, dan banyak lagi. Data dari jaringan sensor ini dapat membantu pemerintah kota dalam memahami kondisi lingkungan dan merespon dengan cepat jika ada masalah yang muncul.</a:t>
            </a:r>
          </a:p>
          <a:p>
            <a:pPr>
              <a:lnSpc>
                <a:spcPts val="47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6585397">
            <a:off x="832773" y="6606933"/>
            <a:ext cx="2525842" cy="2603961"/>
          </a:xfrm>
          <a:custGeom>
            <a:avLst/>
            <a:gdLst/>
            <a:ahLst/>
            <a:cxnLst/>
            <a:rect r="r" b="b" t="t" l="l"/>
            <a:pathLst>
              <a:path h="2603961" w="2525842">
                <a:moveTo>
                  <a:pt x="0" y="0"/>
                </a:moveTo>
                <a:lnTo>
                  <a:pt x="2525842" y="0"/>
                </a:lnTo>
                <a:lnTo>
                  <a:pt x="2525842" y="2603961"/>
                </a:lnTo>
                <a:lnTo>
                  <a:pt x="0" y="2603961"/>
                </a:lnTo>
                <a:lnTo>
                  <a:pt x="0" y="0"/>
                </a:lnTo>
                <a:close/>
              </a:path>
            </a:pathLst>
          </a:custGeom>
          <a:blipFill>
            <a:blip r:embed="rId2"/>
            <a:stretch>
              <a:fillRect l="0" t="0" r="0" b="0"/>
            </a:stretch>
          </a:blipFill>
        </p:spPr>
      </p:sp>
      <p:sp>
        <p:nvSpPr>
          <p:cNvPr name="Freeform 3" id="3"/>
          <p:cNvSpPr/>
          <p:nvPr/>
        </p:nvSpPr>
        <p:spPr>
          <a:xfrm flipH="true" flipV="false" rot="64222">
            <a:off x="14758614" y="319252"/>
            <a:ext cx="3028686" cy="2513809"/>
          </a:xfrm>
          <a:custGeom>
            <a:avLst/>
            <a:gdLst/>
            <a:ahLst/>
            <a:cxnLst/>
            <a:rect r="r" b="b" t="t" l="l"/>
            <a:pathLst>
              <a:path h="2513809" w="3028686">
                <a:moveTo>
                  <a:pt x="3028686" y="0"/>
                </a:moveTo>
                <a:lnTo>
                  <a:pt x="0" y="0"/>
                </a:lnTo>
                <a:lnTo>
                  <a:pt x="0" y="2513809"/>
                </a:lnTo>
                <a:lnTo>
                  <a:pt x="3028686" y="2513809"/>
                </a:lnTo>
                <a:lnTo>
                  <a:pt x="3028686" y="0"/>
                </a:lnTo>
                <a:close/>
              </a:path>
            </a:pathLst>
          </a:custGeom>
          <a:blipFill>
            <a:blip r:embed="rId3"/>
            <a:stretch>
              <a:fillRect l="0" t="0" r="0" b="0"/>
            </a:stretch>
          </a:blipFill>
        </p:spPr>
      </p:sp>
      <p:sp>
        <p:nvSpPr>
          <p:cNvPr name="TextBox 4" id="4"/>
          <p:cNvSpPr txBox="true"/>
          <p:nvPr/>
        </p:nvSpPr>
        <p:spPr>
          <a:xfrm rot="0">
            <a:off x="2494528" y="2057400"/>
            <a:ext cx="13298943" cy="6172201"/>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3. Big Data</a:t>
            </a:r>
            <a:r>
              <a:rPr lang="en-US" sz="3399">
                <a:solidFill>
                  <a:srgbClr val="FFFFFF"/>
                </a:solidFill>
                <a:latin typeface="Nunito"/>
              </a:rPr>
              <a:t> dan Analitik: Smart city mengumpulkan data dalam skala besar dari berbagai sumber. Teknologi analitik digunakan untuk menganalisis data ini, mengidentifikasi tren, dan mengekstrak wawasan yang berharga. Hal ini memungkinkan pengambilan keputusan berdasarkan bukti dan pemahaman yang lebih mendalam tentang masalah perkotaan.</a:t>
            </a:r>
          </a:p>
          <a:p>
            <a:pPr algn="ctr">
              <a:lnSpc>
                <a:spcPts val="4079"/>
              </a:lnSpc>
            </a:pPr>
          </a:p>
          <a:p>
            <a:pPr algn="ctr">
              <a:lnSpc>
                <a:spcPts val="4079"/>
              </a:lnSpc>
            </a:pPr>
            <a:r>
              <a:rPr lang="en-US" sz="3399">
                <a:solidFill>
                  <a:srgbClr val="FFFFFF"/>
                </a:solidFill>
                <a:latin typeface="Nunito"/>
              </a:rPr>
              <a:t>4. Sistem Transportasi Cerdas: Inovasi dalam transportasi, seperti transportasi berbagi, sistem manajemen lalu lintas pintar, dan integrasi transportasi publik, membantu mengurangi kemacetan dan memperbaiki mobilitas di perkotaan.</a:t>
            </a:r>
          </a:p>
          <a:p>
            <a:pPr algn="ctr">
              <a:lnSpc>
                <a:spcPts val="407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2314575"/>
            <a:ext cx="11646135" cy="5657851"/>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5. E-Government: Penerapan teknologi informasi dalam administrasi pemerintah (e-government) memungkinkan warga untuk mengakses layanan pemerintah secara online, mengurangi birokrasi, dan meningkatkan transparansi dan partisipasi publik.</a:t>
            </a:r>
          </a:p>
          <a:p>
            <a:pPr algn="ctr">
              <a:lnSpc>
                <a:spcPts val="4079"/>
              </a:lnSpc>
            </a:pPr>
          </a:p>
          <a:p>
            <a:pPr algn="ctr">
              <a:lnSpc>
                <a:spcPts val="4079"/>
              </a:lnSpc>
            </a:pPr>
            <a:r>
              <a:rPr lang="en-US" sz="3399">
                <a:solidFill>
                  <a:srgbClr val="FFFFFF"/>
                </a:solidFill>
                <a:latin typeface="Nunito"/>
              </a:rPr>
              <a:t>6. Energi dan Manajemen Sumber Daya: Teknologi inovatif dalam manajemen energi, seperti jaringan listrik pintar (smart grid) dan penggunaan energi terbarukan, membantu mengurangi konsumsi energi dan dampak lingkungan.</a:t>
            </a:r>
          </a:p>
          <a:p>
            <a:pPr algn="ctr">
              <a:lnSpc>
                <a:spcPts val="4079"/>
              </a:lnSpc>
            </a:pP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6585397">
            <a:off x="832773" y="6606933"/>
            <a:ext cx="2525842" cy="2603961"/>
          </a:xfrm>
          <a:custGeom>
            <a:avLst/>
            <a:gdLst/>
            <a:ahLst/>
            <a:cxnLst/>
            <a:rect r="r" b="b" t="t" l="l"/>
            <a:pathLst>
              <a:path h="2603961" w="2525842">
                <a:moveTo>
                  <a:pt x="0" y="0"/>
                </a:moveTo>
                <a:lnTo>
                  <a:pt x="2525842" y="0"/>
                </a:lnTo>
                <a:lnTo>
                  <a:pt x="2525842" y="2603961"/>
                </a:lnTo>
                <a:lnTo>
                  <a:pt x="0" y="2603961"/>
                </a:lnTo>
                <a:lnTo>
                  <a:pt x="0" y="0"/>
                </a:lnTo>
                <a:close/>
              </a:path>
            </a:pathLst>
          </a:custGeom>
          <a:blipFill>
            <a:blip r:embed="rId2"/>
            <a:stretch>
              <a:fillRect l="0" t="0" r="0" b="0"/>
            </a:stretch>
          </a:blipFill>
        </p:spPr>
      </p:sp>
      <p:sp>
        <p:nvSpPr>
          <p:cNvPr name="Freeform 3" id="3"/>
          <p:cNvSpPr/>
          <p:nvPr/>
        </p:nvSpPr>
        <p:spPr>
          <a:xfrm flipH="true" flipV="false" rot="64222">
            <a:off x="14758614" y="319252"/>
            <a:ext cx="3028686" cy="2513809"/>
          </a:xfrm>
          <a:custGeom>
            <a:avLst/>
            <a:gdLst/>
            <a:ahLst/>
            <a:cxnLst/>
            <a:rect r="r" b="b" t="t" l="l"/>
            <a:pathLst>
              <a:path h="2513809" w="3028686">
                <a:moveTo>
                  <a:pt x="3028686" y="0"/>
                </a:moveTo>
                <a:lnTo>
                  <a:pt x="0" y="0"/>
                </a:lnTo>
                <a:lnTo>
                  <a:pt x="0" y="2513809"/>
                </a:lnTo>
                <a:lnTo>
                  <a:pt x="3028686" y="2513809"/>
                </a:lnTo>
                <a:lnTo>
                  <a:pt x="3028686" y="0"/>
                </a:lnTo>
                <a:close/>
              </a:path>
            </a:pathLst>
          </a:custGeom>
          <a:blipFill>
            <a:blip r:embed="rId3"/>
            <a:stretch>
              <a:fillRect l="0" t="0" r="0" b="0"/>
            </a:stretch>
          </a:blipFill>
        </p:spPr>
      </p:sp>
      <p:sp>
        <p:nvSpPr>
          <p:cNvPr name="TextBox 4" id="4"/>
          <p:cNvSpPr txBox="true"/>
          <p:nvPr/>
        </p:nvSpPr>
        <p:spPr>
          <a:xfrm rot="0">
            <a:off x="2494528" y="2571750"/>
            <a:ext cx="13298943" cy="5143501"/>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7. Keamanan dan Pengawasan: Smart city dilengkapi dengan sistem keamanan yang canggih, termasuk pengawasan video, analitik keamanan, dan sistem peringatan dini. Ini membantu meningkatkan keamanan dan respon cepat terhadap situasi darurat.</a:t>
            </a:r>
          </a:p>
          <a:p>
            <a:pPr algn="ctr">
              <a:lnSpc>
                <a:spcPts val="4079"/>
              </a:lnSpc>
            </a:pPr>
          </a:p>
          <a:p>
            <a:pPr algn="ctr">
              <a:lnSpc>
                <a:spcPts val="4079"/>
              </a:lnSpc>
            </a:pPr>
            <a:r>
              <a:rPr lang="en-US" sz="3399">
                <a:solidFill>
                  <a:srgbClr val="FFFFFF"/>
                </a:solidFill>
                <a:latin typeface="Nunito"/>
              </a:rPr>
              <a:t>8. Aplikasi Perangkat Seluler: Penggunaan aplikasi seluler yang cerdas membantu warga berinteraksi dengan kota secara lebih efisien. Contohnya, aplikasi untuk transportasi publik, parkir, pemesanan layanan publik, dan sebagainya.</a:t>
            </a:r>
          </a:p>
          <a:p>
            <a:pPr algn="ctr">
              <a:lnSpc>
                <a:spcPts val="407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2571750"/>
            <a:ext cx="11646135" cy="5143501"/>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9. Green Building dan Ramah Lingkungan: Smart city mendorong pengembangan bangunan yang ramah lingkungan dengan teknologi canggih untuk mengurangi konsumsi energi dan limbah.</a:t>
            </a:r>
          </a:p>
          <a:p>
            <a:pPr algn="ctr">
              <a:lnSpc>
                <a:spcPts val="4079"/>
              </a:lnSpc>
            </a:pPr>
          </a:p>
          <a:p>
            <a:pPr algn="ctr">
              <a:lnSpc>
                <a:spcPts val="4079"/>
              </a:lnSpc>
            </a:pPr>
            <a:r>
              <a:rPr lang="en-US" sz="3399">
                <a:solidFill>
                  <a:srgbClr val="FFFFFF"/>
                </a:solidFill>
                <a:latin typeface="Nunito"/>
              </a:rPr>
              <a:t>10. Partisipasi Masyarakat dan Keterlibatan: Teknologi memfasilitasi partisipasi aktif warga dalam proses pengambilan keputusan, baik melalui platform online, survei digital, maupun forum partisipatif.</a:t>
            </a:r>
          </a:p>
          <a:p>
            <a:pPr algn="ctr">
              <a:lnSpc>
                <a:spcPts val="4079"/>
              </a:lnSpc>
            </a:pP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3358248"/>
            <a:ext cx="11646135" cy="4114800"/>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Semua teknologi dan inovasi ini bekerja bersama-sama untuk menciptakan lingkungan perkotaan yang lebih pintar, efisien, berkelanjutan, dan ramah lingkungan, serta memberikan manfaat bagi warga kota dalam kehidupan sehari-hari mereka.</a:t>
            </a:r>
          </a:p>
          <a:p>
            <a:pPr algn="ctr">
              <a:lnSpc>
                <a:spcPts val="4079"/>
              </a:lnSpc>
            </a:pPr>
          </a:p>
          <a:p>
            <a:pPr algn="ctr">
              <a:lnSpc>
                <a:spcPts val="4079"/>
              </a:lnSpc>
            </a:pPr>
          </a:p>
          <a:p>
            <a:pPr algn="ctr">
              <a:lnSpc>
                <a:spcPts val="4079"/>
              </a:lnSpc>
            </a:pP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
        <p:nvSpPr>
          <p:cNvPr name="TextBox 5" id="5"/>
          <p:cNvSpPr txBox="true"/>
          <p:nvPr/>
        </p:nvSpPr>
        <p:spPr>
          <a:xfrm rot="0">
            <a:off x="3975919" y="1028700"/>
            <a:ext cx="10336162" cy="1371600"/>
          </a:xfrm>
          <a:prstGeom prst="rect">
            <a:avLst/>
          </a:prstGeom>
        </p:spPr>
        <p:txBody>
          <a:bodyPr anchor="t" rtlCol="false" tIns="0" lIns="0" bIns="0" rIns="0">
            <a:spAutoFit/>
          </a:bodyPr>
          <a:lstStyle/>
          <a:p>
            <a:pPr algn="ctr">
              <a:lnSpc>
                <a:spcPts val="10800"/>
              </a:lnSpc>
            </a:pPr>
            <a:r>
              <a:rPr lang="en-US" sz="9000">
                <a:solidFill>
                  <a:srgbClr val="FFFFFF"/>
                </a:solidFill>
                <a:latin typeface="Poppins Medium Bold"/>
              </a:rPr>
              <a:t>Kesimpulan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639388" y="6186546"/>
            <a:ext cx="10336162" cy="2456455"/>
            <a:chOff x="0" y="0"/>
            <a:chExt cx="13781550" cy="3275273"/>
          </a:xfrm>
        </p:grpSpPr>
        <p:sp>
          <p:nvSpPr>
            <p:cNvPr name="TextBox 3" id="3"/>
            <p:cNvSpPr txBox="true"/>
            <p:nvPr/>
          </p:nvSpPr>
          <p:spPr>
            <a:xfrm rot="0">
              <a:off x="0" y="2843584"/>
              <a:ext cx="13781550" cy="431690"/>
            </a:xfrm>
            <a:prstGeom prst="rect">
              <a:avLst/>
            </a:prstGeom>
          </p:spPr>
          <p:txBody>
            <a:bodyPr anchor="t" rtlCol="false" tIns="0" lIns="0" bIns="0" rIns="0">
              <a:spAutoFit/>
            </a:bodyPr>
            <a:lstStyle/>
            <a:p>
              <a:pPr>
                <a:lnSpc>
                  <a:spcPts val="2610"/>
                </a:lnSpc>
              </a:pPr>
              <a:r>
                <a:rPr lang="en-US" sz="2175">
                  <a:solidFill>
                    <a:srgbClr val="10B5BF"/>
                  </a:solidFill>
                  <a:latin typeface="Poppins Medium"/>
                </a:rPr>
                <a:t>Apabila ada pertanyaan silakan bertanya melalui Komunitas BSmart </a:t>
              </a:r>
            </a:p>
          </p:txBody>
        </p:sp>
        <p:sp>
          <p:nvSpPr>
            <p:cNvPr name="TextBox 4" id="4"/>
            <p:cNvSpPr txBox="true"/>
            <p:nvPr/>
          </p:nvSpPr>
          <p:spPr>
            <a:xfrm rot="0">
              <a:off x="0" y="0"/>
              <a:ext cx="13781550" cy="18288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Terima Kasih</a:t>
              </a:r>
            </a:p>
          </p:txBody>
        </p:sp>
      </p:grpSp>
      <p:sp>
        <p:nvSpPr>
          <p:cNvPr name="Freeform 5" id="5"/>
          <p:cNvSpPr/>
          <p:nvPr/>
        </p:nvSpPr>
        <p:spPr>
          <a:xfrm flipH="false" flipV="false" rot="0">
            <a:off x="9144000" y="-1400753"/>
            <a:ext cx="7160084" cy="5477464"/>
          </a:xfrm>
          <a:custGeom>
            <a:avLst/>
            <a:gdLst/>
            <a:ahLst/>
            <a:cxnLst/>
            <a:rect r="r" b="b" t="t" l="l"/>
            <a:pathLst>
              <a:path h="5477464" w="7160084">
                <a:moveTo>
                  <a:pt x="0" y="0"/>
                </a:moveTo>
                <a:lnTo>
                  <a:pt x="7160084" y="0"/>
                </a:lnTo>
                <a:lnTo>
                  <a:pt x="7160084" y="5477464"/>
                </a:lnTo>
                <a:lnTo>
                  <a:pt x="0" y="5477464"/>
                </a:lnTo>
                <a:lnTo>
                  <a:pt x="0" y="0"/>
                </a:lnTo>
                <a:close/>
              </a:path>
            </a:pathLst>
          </a:custGeom>
          <a:blipFill>
            <a:blip r:embed="rId2"/>
            <a:stretch>
              <a:fillRect l="0" t="0" r="0" b="0"/>
            </a:stretch>
          </a:blipFill>
        </p:spPr>
      </p:sp>
      <p:sp>
        <p:nvSpPr>
          <p:cNvPr name="Freeform 6" id="6"/>
          <p:cNvSpPr/>
          <p:nvPr/>
        </p:nvSpPr>
        <p:spPr>
          <a:xfrm flipH="true" flipV="false" rot="-7698346">
            <a:off x="14309952" y="2598981"/>
            <a:ext cx="2866797" cy="2955461"/>
          </a:xfrm>
          <a:custGeom>
            <a:avLst/>
            <a:gdLst/>
            <a:ahLst/>
            <a:cxnLst/>
            <a:rect r="r" b="b" t="t" l="l"/>
            <a:pathLst>
              <a:path h="2955461" w="2866797">
                <a:moveTo>
                  <a:pt x="2866796" y="0"/>
                </a:moveTo>
                <a:lnTo>
                  <a:pt x="0" y="0"/>
                </a:lnTo>
                <a:lnTo>
                  <a:pt x="0" y="2955460"/>
                </a:lnTo>
                <a:lnTo>
                  <a:pt x="2866796" y="2955460"/>
                </a:lnTo>
                <a:lnTo>
                  <a:pt x="2866796"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DAFpv9GxjOo</dc:identifier>
  <dcterms:modified xsi:type="dcterms:W3CDTF">2011-08-01T06:04:30Z</dcterms:modified>
  <cp:revision>1</cp:revision>
  <dc:title>Presentasi Teknologi 5G Elemen 3D Biru</dc:title>
</cp:coreProperties>
</file>